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2" r:id="rId10"/>
    <p:sldId id="267" r:id="rId11"/>
    <p:sldId id="263" r:id="rId12"/>
    <p:sldId id="264" r:id="rId13"/>
  </p:sldIdLst>
  <p:sldSz cx="14630400" cy="8229600"/>
  <p:notesSz cx="8229600" cy="14630400"/>
  <p:embeddedFontLst>
    <p:embeddedFont>
      <p:font typeface="Libre Baskerville" panose="02000000000000000000" pitchFamily="2" charset="0"/>
      <p:regular r:id="rId15"/>
    </p:embeddedFont>
    <p:embeddedFont>
      <p:font typeface="Open Sans" panose="020B0606030504020204" pitchFamily="3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45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Облачные сервисы SAFEDATA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Комплексные решения центров обработки данных для корпоративного сегмента. Надежная инфраструктура, передовые технологии и полный спектр облачных сервисов для вашего </a:t>
            </a:r>
            <a:r>
              <a:rPr lang="en-US" sz="1750" dirty="0" err="1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бизнеса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/>
              <a:t>Доклад выполнил студент группы ИУК4-82Б Губин Е.В.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A2D4698-9263-8FB6-5987-D552408738D6}"/>
              </a:ext>
            </a:extLst>
          </p:cNvPr>
          <p:cNvSpPr/>
          <p:nvPr/>
        </p:nvSpPr>
        <p:spPr>
          <a:xfrm>
            <a:off x="12056165" y="7335078"/>
            <a:ext cx="2445027" cy="815009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5970A1-E5BA-30BE-C49A-67381851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908" y="2800166"/>
            <a:ext cx="3124636" cy="2629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формление паспорта гражданина Российской Федерации в ДНР: полная  информация | Администрация Октябрьского сельского поселения">
            <a:extLst>
              <a:ext uri="{FF2B5EF4-FFF2-40B4-BE49-F238E27FC236}">
                <a16:creationId xmlns:a16="http://schemas.microsoft.com/office/drawing/2014/main" id="{CC068FED-5FF4-00F6-88F9-29B9F27FE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630401" cy="908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2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3077"/>
            <a:ext cx="1931789" cy="397907"/>
          </a:xfrm>
          <a:prstGeom prst="roundRect">
            <a:avLst>
              <a:gd name="adj" fmla="val 6499"/>
            </a:avLst>
          </a:prstGeom>
          <a:solidFill>
            <a:srgbClr val="D7D6F5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72" y="915829"/>
            <a:ext cx="172283" cy="1722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1338" y="867608"/>
            <a:ext cx="1415058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ПРЕИМУЩЕСТВА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93790" y="1282779"/>
            <a:ext cx="818816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Почему выбирают SAFEDATA</a:t>
            </a:r>
            <a:endParaRPr lang="en-US" sz="4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263259"/>
            <a:ext cx="6521410" cy="8618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9174" y="332982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Надежность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09174" y="3789164"/>
            <a:ext cx="609064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Высокая отказоустойчивость и гарантированный уровень SLA для бесперебойной работы бизнеса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263259"/>
            <a:ext cx="6521410" cy="8618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30584" y="332982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Масштабируемость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530584" y="3789164"/>
            <a:ext cx="6090642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Гибкое увеличение или уменьшение ресурсов в зависимости от потребностей в режиме реального времени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012888"/>
            <a:ext cx="6521410" cy="86189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9174" y="607945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Комплексность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09174" y="6538793"/>
            <a:ext cx="609064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Полный стек решений: облачные сервисы, ЦОД и сетевая инфраструктура под единым управлением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012888"/>
            <a:ext cx="6521410" cy="86189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30584" y="6079450"/>
            <a:ext cx="338078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Соответствие стандартам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7530584" y="6538793"/>
            <a:ext cx="609064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Выполнение всех требований информационной безопасности и нормативных актов РФ</a:t>
            </a:r>
            <a:endParaRPr lang="en-US" sz="16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B908BF7-8B39-D5CA-77B3-DC31F9A8BA02}"/>
              </a:ext>
            </a:extLst>
          </p:cNvPr>
          <p:cNvSpPr/>
          <p:nvPr/>
        </p:nvSpPr>
        <p:spPr>
          <a:xfrm>
            <a:off x="12056165" y="7335078"/>
            <a:ext cx="2445027" cy="815009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375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Современная ИТ-инфраструктура без капитальных затрат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25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SAFEDATA предоставляет полный спектр облачных сервисов и услуг ЦОД для среднего и крупного бизнеса. Мы обеспечиваем гибкость, безопасность и высокую доступность вашей ИТ-инфраструктуры.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570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Переходите на облачные технологии без необходимости инвестиций в собственное оборудование и дата-центры. Получите преимущества современной инфраструктуры уже сегодня.</a:t>
            </a:r>
            <a:endParaRPr lang="en-US" sz="17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C2CDD2-0302-A4E9-87C1-3308082AF2FC}"/>
              </a:ext>
            </a:extLst>
          </p:cNvPr>
          <p:cNvSpPr/>
          <p:nvPr/>
        </p:nvSpPr>
        <p:spPr>
          <a:xfrm>
            <a:off x="12056165" y="7335078"/>
            <a:ext cx="2445027" cy="815009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0098" y="612934"/>
            <a:ext cx="1429464" cy="388977"/>
          </a:xfrm>
          <a:prstGeom prst="roundRect">
            <a:avLst>
              <a:gd name="adj" fmla="val 6532"/>
            </a:avLst>
          </a:prstGeom>
          <a:solidFill>
            <a:srgbClr val="D7D6F5"/>
          </a:solidFill>
          <a:ln/>
        </p:spPr>
      </p:sp>
      <p:sp>
        <p:nvSpPr>
          <p:cNvPr id="3" name="Text 1"/>
          <p:cNvSpPr/>
          <p:nvPr/>
        </p:nvSpPr>
        <p:spPr>
          <a:xfrm>
            <a:off x="907137" y="676394"/>
            <a:ext cx="1175385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 КОМПАНИИ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80098" y="1080968"/>
            <a:ext cx="13070205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SAFEDATA — оператор облачной инфраструктуры</a:t>
            </a:r>
            <a:endParaRPr lang="en-US" sz="4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2922984"/>
            <a:ext cx="7899083" cy="44760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19059" y="3271242"/>
            <a:ext cx="4238744" cy="1964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SAFEDATA — ведущий оператор сети центров обработки данных, расположенных в Москве. Компания специализируется на предоставлении облачной и ИТ-инфраструктуры премиум-класса.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19059" y="5413653"/>
            <a:ext cx="4238744" cy="1637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ориентированы на корпоративный сегмент и обеспечиваем комплексные решения для среднего и крупного бизнеса, требующего высокой надежности и безопасности.</a:t>
            </a:r>
            <a:endParaRPr lang="en-US" sz="16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41C300-7057-B838-0251-D4CB93AA373B}"/>
              </a:ext>
            </a:extLst>
          </p:cNvPr>
          <p:cNvSpPr/>
          <p:nvPr/>
        </p:nvSpPr>
        <p:spPr>
          <a:xfrm>
            <a:off x="12056165" y="7335078"/>
            <a:ext cx="2445027" cy="815009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87A55AB-21A3-CB4E-3DF3-61CA0AE97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" y="2752751"/>
            <a:ext cx="4083881" cy="46462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0689"/>
            <a:ext cx="9544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Инфраструктура мирового уровня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63096"/>
            <a:ext cx="3090505" cy="3665815"/>
          </a:xfrm>
          <a:prstGeom prst="roundRect">
            <a:avLst>
              <a:gd name="adj" fmla="val 1101"/>
            </a:avLst>
          </a:prstGeom>
          <a:solidFill>
            <a:srgbClr val="EAE8F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089910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3276957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997166"/>
            <a:ext cx="2636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Tier III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487585"/>
            <a:ext cx="263687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Соответствие международному уровню надежности Tier III с гарантией отказоустойчивости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111109" y="2863096"/>
            <a:ext cx="3090624" cy="3665815"/>
          </a:xfrm>
          <a:prstGeom prst="roundRect">
            <a:avLst>
              <a:gd name="adj" fmla="val 1101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7923" y="3089910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5089" y="3276957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37923" y="3997166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Резервирование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337923" y="4487585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Полное дублирование систем питания и каналов связи для непрерывной работы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428548" y="2863096"/>
            <a:ext cx="3090624" cy="3665815"/>
          </a:xfrm>
          <a:prstGeom prst="roundRect">
            <a:avLst>
              <a:gd name="adj" fmla="val 1101"/>
            </a:avLst>
          </a:prstGeom>
          <a:solidFill>
            <a:srgbClr val="EAE8F3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5362" y="3089910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42528" y="3276957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655362" y="3997166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655362" y="4487585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Многоуровневая физическая и информационная защита данных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10745986" y="2863096"/>
            <a:ext cx="3090624" cy="3665815"/>
          </a:xfrm>
          <a:prstGeom prst="roundRect">
            <a:avLst>
              <a:gd name="adj" fmla="val 1101"/>
            </a:avLst>
          </a:prstGeom>
          <a:solidFill>
            <a:srgbClr val="EAE8F3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2800" y="3089910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59966" y="3276957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972800" y="3997166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Поддержка 24×7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972800" y="4487585"/>
            <a:ext cx="26369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Круглосуточная техническая поддержка квалифицированными специалистами</a:t>
            </a:r>
            <a:endParaRPr lang="en-US" sz="175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6E9D86-8C34-E59D-CC47-A7B494997D1E}"/>
              </a:ext>
            </a:extLst>
          </p:cNvPr>
          <p:cNvSpPr/>
          <p:nvPr/>
        </p:nvSpPr>
        <p:spPr>
          <a:xfrm>
            <a:off x="12056165" y="7335078"/>
            <a:ext cx="2445027" cy="815009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9A5AD11-3E28-774E-EF2D-C8AF0031B8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5762" y="183758"/>
            <a:ext cx="2925454" cy="24920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746"/>
            <a:ext cx="1037105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Виртуальный центр обработки данных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16894"/>
            <a:ext cx="4223147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VDC — гибкость и контроль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829520"/>
            <a:ext cx="4223147" cy="2352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Виртуальный ЦОД предоставляет выделенный пул виртуальных ресурсов с полной свободой настройки. Создавайте виртуальные машины, настраивайте сети и управляйте инфраструктурой через единую панель.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5366504"/>
            <a:ext cx="4223147" cy="2159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Публичные облака для стандартных задач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Частные облака для критичных систем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Гибридные решения для оптимальной архитектуры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337" y="2372678"/>
            <a:ext cx="7879080" cy="446472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976249-C1FB-369A-8C3D-ABF61BB36FDE}"/>
              </a:ext>
            </a:extLst>
          </p:cNvPr>
          <p:cNvSpPr/>
          <p:nvPr/>
        </p:nvSpPr>
        <p:spPr>
          <a:xfrm>
            <a:off x="12056165" y="7335078"/>
            <a:ext cx="2445027" cy="815009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243D1C-A69E-79FF-E58C-3532D5F6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399" cy="81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C67474-9288-34CD-1A56-E795F1F00D29}"/>
              </a:ext>
            </a:extLst>
          </p:cNvPr>
          <p:cNvSpPr txBox="1"/>
          <p:nvPr/>
        </p:nvSpPr>
        <p:spPr>
          <a:xfrm>
            <a:off x="606286" y="3428999"/>
            <a:ext cx="119782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/>
              <a:t>ХААХАХАХА, ПОВЁЛСЯ???!!</a:t>
            </a:r>
          </a:p>
        </p:txBody>
      </p:sp>
    </p:spTree>
    <p:extLst>
      <p:ext uri="{BB962C8B-B14F-4D97-AF65-F5344CB8AC3E}">
        <p14:creationId xmlns:p14="http://schemas.microsoft.com/office/powerpoint/2010/main" val="1282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2505"/>
            <a:ext cx="115576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Модели облачных услуг для любых задач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54912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06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IaaS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6658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Инфраструктура как сервис — полный контроль над виртуальными серверами, хранилищами и сетями без капитальных затрат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154912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206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Private Cloud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696658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Выделенное облако с изолированными ресурсами для максимальной безопасности и производительности критичных приложений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154912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206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696658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Программное обеспечение как сервис — готовые бизнес-приложения без необходимости установки и обслуживания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154912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20624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Индивидуальные решения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05098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Разработка уникальных конфигураций под специфические требования и задачи вашего бизнеса</a:t>
            </a:r>
            <a:endParaRPr lang="en-US" sz="17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1D4931-4656-52BA-CA1B-581DCED2F9B3}"/>
              </a:ext>
            </a:extLst>
          </p:cNvPr>
          <p:cNvSpPr/>
          <p:nvPr/>
        </p:nvSpPr>
        <p:spPr>
          <a:xfrm>
            <a:off x="12056165" y="7335078"/>
            <a:ext cx="2445027" cy="815009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010"/>
            <a:ext cx="842367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Расширенные облачные сервисы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46867" y="1567458"/>
            <a:ext cx="6566297" cy="6008132"/>
          </a:xfrm>
          <a:prstGeom prst="roundRect">
            <a:avLst>
              <a:gd name="adj" fmla="val 510"/>
            </a:avLst>
          </a:prstGeom>
          <a:solidFill>
            <a:srgbClr val="403CCF"/>
          </a:solidFill>
          <a:ln/>
        </p:spPr>
      </p:sp>
      <p:sp>
        <p:nvSpPr>
          <p:cNvPr id="4" name="Text 2"/>
          <p:cNvSpPr/>
          <p:nvPr/>
        </p:nvSpPr>
        <p:spPr>
          <a:xfrm>
            <a:off x="850940" y="1751171"/>
            <a:ext cx="3749993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Комплексная экосистема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50940" y="2317671"/>
            <a:ext cx="615815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Дополнительные сервисы для построения полноценной корпоративной инфраструктуры в облаке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80" y="1882557"/>
            <a:ext cx="102037" cy="1020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57530" y="1774150"/>
            <a:ext cx="436328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Виртуальные рабочие места (VDI)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857530" y="2276713"/>
            <a:ext cx="598670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Удаленный доступ к корпоративным приложениям с любого устройства с сохранением безопасности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80" y="3373100"/>
            <a:ext cx="102037" cy="1020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57530" y="3264694"/>
            <a:ext cx="306669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Резервное копирование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7857530" y="3767257"/>
            <a:ext cx="598670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Backup as a Service — автоматическое резервное копирование с гарантией сохранности данных</a:t>
            </a:r>
            <a:endParaRPr lang="en-US" sz="1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80" y="4863644"/>
            <a:ext cx="102037" cy="10203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857530" y="4755237"/>
            <a:ext cx="43398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Облако для персональных данных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857530" y="5257800"/>
            <a:ext cx="598670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Специализированное решение с соблюдением требований ФЗ-152 для хранения ПДн</a:t>
            </a:r>
            <a:endParaRPr lang="en-US" sz="16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80" y="6354187"/>
            <a:ext cx="102037" cy="10203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857530" y="6245781"/>
            <a:ext cx="446353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Мониторинг и администрирование</a:t>
            </a:r>
            <a:endParaRPr lang="en-US" sz="2000" dirty="0"/>
          </a:p>
        </p:txBody>
      </p:sp>
      <p:sp>
        <p:nvSpPr>
          <p:cNvPr id="17" name="Text 11"/>
          <p:cNvSpPr/>
          <p:nvPr/>
        </p:nvSpPr>
        <p:spPr>
          <a:xfrm>
            <a:off x="7857530" y="6748343"/>
            <a:ext cx="598670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Проактивный контроль инфраструктуры и профессиональное управление системами</a:t>
            </a:r>
            <a:endParaRPr lang="en-US" sz="16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5815C3B-3521-0FFC-C1BE-16ECFE71B741}"/>
              </a:ext>
            </a:extLst>
          </p:cNvPr>
          <p:cNvSpPr/>
          <p:nvPr/>
        </p:nvSpPr>
        <p:spPr>
          <a:xfrm>
            <a:off x="12056165" y="7335078"/>
            <a:ext cx="2445027" cy="815009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4940"/>
            <a:ext cx="8671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Инфраструктурные услуги ЦОД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87347"/>
            <a:ext cx="3090505" cy="4217194"/>
          </a:xfrm>
          <a:prstGeom prst="roundRect">
            <a:avLst>
              <a:gd name="adj" fmla="val 11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617827"/>
            <a:ext cx="3029545" cy="680442"/>
          </a:xfrm>
          <a:prstGeom prst="rect">
            <a:avLst/>
          </a:prstGeom>
          <a:solidFill>
            <a:srgbClr val="EAE8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8962" y="278784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525083"/>
            <a:ext cx="2575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Colocation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015502"/>
            <a:ext cx="257591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Размещение вашего оборудования в нашем надежном ЦОД с полным комплексом инженерных систем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111109" y="2587347"/>
            <a:ext cx="3090624" cy="4217194"/>
          </a:xfrm>
          <a:prstGeom prst="roundRect">
            <a:avLst>
              <a:gd name="adj" fmla="val 11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141589" y="2617827"/>
            <a:ext cx="3029664" cy="680442"/>
          </a:xfrm>
          <a:prstGeom prst="rect">
            <a:avLst/>
          </a:prstGeom>
          <a:solidFill>
            <a:srgbClr val="EAE8F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6281" y="2787848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368403" y="3525083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Аренда оборудования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368403" y="4369832"/>
            <a:ext cx="257603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Гибкая аренда серверов и стоек без необходимости инвестиций в собственное оборудование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428548" y="2587347"/>
            <a:ext cx="3090624" cy="4217194"/>
          </a:xfrm>
          <a:prstGeom prst="roundRect">
            <a:avLst>
              <a:gd name="adj" fmla="val 11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459027" y="2617827"/>
            <a:ext cx="3029664" cy="680442"/>
          </a:xfrm>
          <a:prstGeom prst="rect">
            <a:avLst/>
          </a:prstGeom>
          <a:solidFill>
            <a:srgbClr val="EAE8F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719" y="2787848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85842" y="3525083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Защита от DDoS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685842" y="4015502"/>
            <a:ext cx="257603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Профессиональная защита от распределенных атак с фильтрацией вредоносного трафика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10745986" y="2587347"/>
            <a:ext cx="3090624" cy="4217194"/>
          </a:xfrm>
          <a:prstGeom prst="roundRect">
            <a:avLst>
              <a:gd name="adj" fmla="val 1101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776466" y="2617827"/>
            <a:ext cx="3029664" cy="680442"/>
          </a:xfrm>
          <a:prstGeom prst="rect">
            <a:avLst/>
          </a:prstGeom>
          <a:solidFill>
            <a:srgbClr val="EAE8F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21158" y="2787848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003280" y="3525083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Сетевые каналы L2/L3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1003280" y="4369832"/>
            <a:ext cx="257603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Организация высокоскоростных каналов связи для построения распределенной инфраструктуры</a:t>
            </a:r>
            <a:endParaRPr lang="en-US" sz="175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A5A1175-B006-DA30-9A21-4DAE7BA32902}"/>
              </a:ext>
            </a:extLst>
          </p:cNvPr>
          <p:cNvSpPr/>
          <p:nvPr/>
        </p:nvSpPr>
        <p:spPr>
          <a:xfrm>
            <a:off x="12056165" y="7335078"/>
            <a:ext cx="2445027" cy="815009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F328C19-32E6-7E41-1C22-D04B363E27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9637" y="2587347"/>
            <a:ext cx="3139466" cy="42171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477</Words>
  <Application>Microsoft Office PowerPoint</Application>
  <PresentationFormat>Произвольный</PresentationFormat>
  <Paragraphs>75</Paragraphs>
  <Slides>12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Open Sans</vt:lpstr>
      <vt:lpstr>Libre Baskerville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Егор Губин</cp:lastModifiedBy>
  <cp:revision>3</cp:revision>
  <dcterms:created xsi:type="dcterms:W3CDTF">2026-02-13T07:52:36Z</dcterms:created>
  <dcterms:modified xsi:type="dcterms:W3CDTF">2026-02-13T08:52:05Z</dcterms:modified>
</cp:coreProperties>
</file>